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22/05/2019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 smtClean="0"/>
              <a:t>21/5/2019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</a:t>
            </a:r>
            <a:r>
              <a:rPr lang="en-GB" dirty="0" smtClean="0"/>
              <a:t>v1.1 (on cardio 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</a:t>
            </a:r>
            <a:r>
              <a:rPr lang="en-GB" dirty="0" smtClean="0"/>
              <a:t>(on cardio 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</a:t>
            </a:r>
            <a:r>
              <a:rPr lang="en-GB" dirty="0" smtClean="0"/>
              <a:t>were </a:t>
            </a:r>
            <a:r>
              <a:rPr lang="en-GB" dirty="0"/>
              <a:t>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</a:t>
            </a:r>
            <a:r>
              <a:rPr lang="en-GB" dirty="0" smtClean="0"/>
              <a:t>in the study by </a:t>
            </a:r>
            <a:r>
              <a:rPr lang="en-GB" dirty="0"/>
              <a:t>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</a:t>
            </a:r>
            <a:r>
              <a:rPr lang="en-GB" dirty="0" smtClean="0"/>
              <a:t>closely related </a:t>
            </a:r>
            <a:r>
              <a:rPr lang="en-GB" dirty="0"/>
              <a:t>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</a:t>
            </a:r>
            <a:r>
              <a:rPr lang="en-GB" dirty="0" smtClean="0"/>
              <a:t>.</a:t>
            </a:r>
          </a:p>
          <a:p>
            <a:r>
              <a:rPr lang="en-GB" dirty="0" err="1" smtClean="0"/>
              <a:t>Parellel</a:t>
            </a:r>
            <a:r>
              <a:rPr lang="en-GB" dirty="0" smtClean="0"/>
              <a:t> effort on </a:t>
            </a:r>
            <a:r>
              <a:rPr lang="en-GB" dirty="0" err="1" smtClean="0"/>
              <a:t>colocalisation</a:t>
            </a:r>
            <a:r>
              <a:rPr lang="en-GB" dirty="0" smtClean="0"/>
              <a:t> </a:t>
            </a:r>
            <a:r>
              <a:rPr lang="en-GB" dirty="0" err="1" smtClean="0"/>
              <a:t>anslysis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strong motivation to </a:t>
            </a:r>
            <a:r>
              <a:rPr lang="en-GB" altLang="en-US" dirty="0" smtClean="0"/>
              <a:t>integrate genomic, proteomic and phenotypic data </a:t>
            </a:r>
            <a:r>
              <a:rPr lang="en-GB" altLang="en-US" dirty="0"/>
              <a:t>for biological and clinical insights (Sun et al. 2018, 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The focus here </a:t>
            </a:r>
            <a:r>
              <a:rPr lang="en-GB" altLang="en-US" dirty="0" smtClean="0"/>
              <a:t>is on 12 </a:t>
            </a:r>
            <a:r>
              <a:rPr lang="en-GB" altLang="en-US" dirty="0"/>
              <a:t>SCALLOP discovery studies </a:t>
            </a:r>
            <a:r>
              <a:rPr lang="en-GB" altLang="en-US" dirty="0" smtClean="0"/>
              <a:t>with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association results </a:t>
            </a:r>
            <a:r>
              <a:rPr lang="en-GB" altLang="en-US" dirty="0" smtClean="0"/>
              <a:t>of </a:t>
            </a:r>
            <a:r>
              <a:rPr lang="en-GB" altLang="en-US" dirty="0"/>
              <a:t>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</a:t>
            </a:r>
            <a:r>
              <a:rPr lang="en-GB" altLang="en-US" dirty="0" smtClean="0"/>
              <a:t>proteins </a:t>
            </a:r>
            <a:r>
              <a:rPr lang="en-GB" dirty="0" smtClean="0"/>
              <a:t>– </a:t>
            </a:r>
            <a:r>
              <a:rPr lang="en-US" altLang="en-US" dirty="0" smtClean="0"/>
              <a:t>inflammation </a:t>
            </a:r>
            <a:r>
              <a:rPr lang="en-US" altLang="en-US" dirty="0"/>
              <a:t>is vital in immune response and increasingly seen in a range of pathological processes and diseases</a:t>
            </a:r>
            <a:r>
              <a:rPr lang="en-US" altLang="en-US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smtClean="0"/>
              <a:t>More signals </a:t>
            </a:r>
            <a:r>
              <a:rPr lang="en-GB" sz="2400" dirty="0" smtClean="0"/>
              <a:t>were introduced by </a:t>
            </a:r>
            <a:r>
              <a:rPr lang="en-GB" sz="2400" dirty="0" err="1" smtClean="0"/>
              <a:t>indels</a:t>
            </a:r>
            <a:r>
              <a:rPr lang="en-GB" sz="2400" dirty="0" smtClean="0"/>
              <a:t> and 18 in case of SNPs vs </a:t>
            </a:r>
            <a:r>
              <a:rPr lang="en-GB" sz="2400" dirty="0" err="1" smtClean="0"/>
              <a:t>SNP+indels</a:t>
            </a:r>
            <a:r>
              <a:rPr lang="en-GB" sz="2400" dirty="0" smtClean="0"/>
              <a:t>; </a:t>
            </a:r>
            <a:r>
              <a:rPr lang="en-GB" sz="2400" dirty="0"/>
              <a:t>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</a:t>
            </a:r>
            <a:r>
              <a:rPr lang="en-GB" sz="2400" dirty="0" smtClean="0"/>
              <a:t>PLINK –clump-r2 0/GCTA </a:t>
            </a:r>
            <a:r>
              <a:rPr lang="en-GB" sz="2400" dirty="0"/>
              <a:t>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specific variants.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  <a:endParaRPr lang="en-GB" sz="2000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 smtClean="0"/>
              <a:t>Regional plots specific to these.</a:t>
            </a:r>
            <a:endParaRPr lang="en-GB" sz="2000" dirty="0"/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</a:t>
            </a:r>
            <a:r>
              <a:rPr lang="en-GB" altLang="en-US" dirty="0" smtClean="0">
                <a:latin typeface="Arial" charset="0"/>
              </a:rPr>
              <a:t>served as good positive control to </a:t>
            </a:r>
            <a:r>
              <a:rPr lang="en-GB" altLang="en-US" dirty="0">
                <a:latin typeface="Arial" charset="0"/>
              </a:rPr>
              <a:t>replicate earlier work but on a greater scale. In general</a:t>
            </a:r>
            <a:r>
              <a:rPr lang="en-GB" altLang="en-US">
                <a:latin typeface="Arial" charset="0"/>
              </a:rPr>
              <a:t>, </a:t>
            </a:r>
            <a:r>
              <a:rPr lang="en-GB" altLang="en-US" smtClean="0">
                <a:latin typeface="Arial" charset="0"/>
              </a:rPr>
              <a:t>it </a:t>
            </a:r>
            <a:r>
              <a:rPr lang="en-GB" altLang="en-US" dirty="0">
                <a:latin typeface="Arial" charset="0"/>
              </a:rPr>
              <a:t>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Elements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 –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among others.</a:t>
                </a:r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pathways, 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2801" r="-6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2465627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</a:t>
            </a:r>
            <a:r>
              <a:rPr lang="en-GB" dirty="0" smtClean="0"/>
              <a:t>poster on </a:t>
            </a:r>
            <a:r>
              <a:rPr lang="en-GB" smtClean="0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Mixed success with pilot on </a:t>
            </a:r>
            <a:r>
              <a:rPr lang="en-GB" dirty="0" smtClean="0"/>
              <a:t>BOLT-LMM and </a:t>
            </a:r>
            <a:r>
              <a:rPr lang="en-GB" dirty="0"/>
              <a:t>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1647</TotalTime>
  <Words>1856</Words>
  <Application>Microsoft Office PowerPoint</Application>
  <PresentationFormat>Widescreen</PresentationFormat>
  <Paragraphs>226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SimSun</vt:lpstr>
      <vt:lpstr>Arial</vt:lpstr>
      <vt:lpstr>Calibri</vt:lpstr>
      <vt:lpstr>Calibri Light</vt:lpstr>
      <vt:lpstr>Cambria Math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Elements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974</cp:revision>
  <dcterms:created xsi:type="dcterms:W3CDTF">2018-11-11T14:47:16Z</dcterms:created>
  <dcterms:modified xsi:type="dcterms:W3CDTF">2019-05-22T11:09:46Z</dcterms:modified>
</cp:coreProperties>
</file>